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346" r:id="rId5"/>
    <p:sldId id="350" r:id="rId6"/>
    <p:sldId id="351" r:id="rId7"/>
    <p:sldId id="352" r:id="rId8"/>
    <p:sldId id="353" r:id="rId9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0000"/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82" autoAdjust="0"/>
  </p:normalViewPr>
  <p:slideViewPr>
    <p:cSldViewPr>
      <p:cViewPr varScale="1">
        <p:scale>
          <a:sx n="66" d="100"/>
          <a:sy n="66" d="100"/>
        </p:scale>
        <p:origin x="-1506" y="-96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4-11-2016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49052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54303" y="6466362"/>
            <a:ext cx="3479226" cy="214537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fld id="{B3DD9839-4C14-4CC6-8473-7971309ACED1}" type="datetime4">
              <a:rPr lang="en-GB" altLang="de-DE" smtClean="0"/>
              <a:t>04 November 2016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54303" y="228937"/>
            <a:ext cx="7080627" cy="250534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r>
              <a:rPr lang="en-US" altLang="de-DE" smtClean="0"/>
              <a:t>ModelWriter KO preparation</a:t>
            </a:r>
            <a:endParaRPr lang="de-DE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4201408" y="6464921"/>
            <a:ext cx="771050" cy="215977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fld id="{EA523E6A-0F41-4F2E-B3F3-21E4DE4C571B}" type="slidenum">
              <a:rPr lang="de-DE" altLang="de-DE"/>
              <a:pPr/>
              <a:t>‹N°›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63002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03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‹N°›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62" r:id="rId4"/>
    <p:sldLayoutId id="2147483660" r:id="rId5"/>
    <p:sldLayoutId id="2147483661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4" r:id="rId17"/>
    <p:sldLayoutId id="2147483675" r:id="rId18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352472" cy="5040000"/>
          </a:xfrm>
        </p:spPr>
        <p:txBody>
          <a:bodyPr/>
          <a:lstStyle/>
          <a:p>
            <a:pPr marL="360362" lvl="1" indent="0">
              <a:buNone/>
            </a:pPr>
            <a:endParaRPr lang="en-US" sz="600" dirty="0" smtClean="0"/>
          </a:p>
          <a:p>
            <a:pPr marL="360362" lvl="1" indent="0">
              <a:buNone/>
            </a:pPr>
            <a:r>
              <a:rPr lang="en-US" dirty="0" smtClean="0"/>
              <a:t>Status 1</a:t>
            </a:r>
            <a:r>
              <a:rPr lang="en-US" baseline="30000" dirty="0" smtClean="0"/>
              <a:t>st</a:t>
            </a:r>
            <a:r>
              <a:rPr lang="en-US" dirty="0" smtClean="0"/>
              <a:t> iteration: synchronizing the SIDP KB content and text part</a:t>
            </a:r>
          </a:p>
          <a:p>
            <a:pPr lvl="2"/>
            <a:endParaRPr lang="en-US" dirty="0" smtClean="0"/>
          </a:p>
        </p:txBody>
      </p:sp>
      <p:pic>
        <p:nvPicPr>
          <p:cNvPr id="7" name="Picture 5"/>
          <p:cNvPicPr/>
          <p:nvPr/>
        </p:nvPicPr>
        <p:blipFill>
          <a:blip r:embed="rId2"/>
          <a:srcRect l="803" t="2257" r="3003" b="4459"/>
          <a:stretch/>
        </p:blipFill>
        <p:spPr>
          <a:xfrm>
            <a:off x="971600" y="2420888"/>
            <a:ext cx="7209728" cy="3599960"/>
          </a:xfrm>
          <a:prstGeom prst="rect">
            <a:avLst/>
          </a:prstGeom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11811"/>
            <a:ext cx="2740768" cy="2618111"/>
          </a:xfrm>
          <a:prstGeom prst="rect">
            <a:avLst/>
          </a:prstGeom>
          <a:noFill/>
          <a:ln w="76200">
            <a:solidFill>
              <a:srgbClr val="00A65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70697" y="2789705"/>
            <a:ext cx="3379912" cy="2862322"/>
          </a:xfrm>
          <a:prstGeom prst="rect">
            <a:avLst/>
          </a:prstGeom>
          <a:solidFill>
            <a:schemeClr val="bg1"/>
          </a:solidFill>
          <a:ln w="57150">
            <a:solidFill>
              <a:srgbClr val="00A65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Thermal </a:t>
            </a:r>
            <a:r>
              <a:rPr lang="en-US" dirty="0"/>
              <a:t>variation shall be taken into account</a:t>
            </a:r>
          </a:p>
          <a:p>
            <a:r>
              <a:rPr lang="en-US" dirty="0"/>
              <a:t>Structural deformation shall be taken into account</a:t>
            </a:r>
          </a:p>
          <a:p>
            <a:r>
              <a:rPr lang="en-US" dirty="0"/>
              <a:t>Pressurization Variation shall be taken into account</a:t>
            </a:r>
          </a:p>
          <a:p>
            <a:r>
              <a:rPr lang="en-US" dirty="0"/>
              <a:t>Component/Item/Object shall be qualified to withstand temperature reached by the routes they are in contact </a:t>
            </a:r>
            <a:r>
              <a:rPr lang="en-US" dirty="0" smtClean="0"/>
              <a:t>with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92259" y="4005064"/>
            <a:ext cx="2736304" cy="1151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Textual part = rule sentences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23528" y="3994607"/>
            <a:ext cx="2736304" cy="1151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Model part = rule KB</a:t>
            </a:r>
            <a:endParaRPr lang="en-GB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768296" cy="828000"/>
          </a:xfrm>
        </p:spPr>
        <p:txBody>
          <a:bodyPr/>
          <a:lstStyle/>
          <a:p>
            <a:r>
              <a:rPr lang="en-US" dirty="0"/>
              <a:t>UC-FR-03 Synchronization of regulation documentation with a design rule repository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957183" y="322"/>
            <a:ext cx="218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fr-FR" sz="5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DRAFT</a:t>
            </a:r>
            <a:endParaRPr lang="fr-FR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5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Component classes taxonomy</a:t>
            </a:r>
            <a:endParaRPr lang="en-GB" dirty="0"/>
          </a:p>
        </p:txBody>
      </p:sp>
      <p:grpSp>
        <p:nvGrpSpPr>
          <p:cNvPr id="54" name="Group 53"/>
          <p:cNvGrpSpPr/>
          <p:nvPr/>
        </p:nvGrpSpPr>
        <p:grpSpPr>
          <a:xfrm>
            <a:off x="395536" y="2320384"/>
            <a:ext cx="5946811" cy="2620468"/>
            <a:chOff x="546767" y="1795828"/>
            <a:chExt cx="8385934" cy="3422628"/>
          </a:xfrm>
        </p:grpSpPr>
        <p:sp>
          <p:nvSpPr>
            <p:cNvPr id="4" name="Rectangle 3"/>
            <p:cNvSpPr/>
            <p:nvPr/>
          </p:nvSpPr>
          <p:spPr>
            <a:xfrm>
              <a:off x="546767" y="1954612"/>
              <a:ext cx="4884143" cy="357265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endParaRPr lang="en-GB" sz="120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894116" y="2311877"/>
              <a:ext cx="1978920" cy="1746627"/>
              <a:chOff x="2411760" y="2744924"/>
              <a:chExt cx="1692188" cy="1584176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411760" y="2744924"/>
                <a:ext cx="1584176" cy="1080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3257854" y="3483006"/>
                <a:ext cx="1584176" cy="1080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679187" y="3185190"/>
              <a:ext cx="1040348" cy="1627539"/>
              <a:chOff x="3106327" y="3537012"/>
              <a:chExt cx="889609" cy="1584176"/>
            </a:xfrm>
          </p:grpSpPr>
          <p:sp>
            <p:nvSpPr>
              <p:cNvPr id="8" name="Rectangle 7"/>
              <p:cNvSpPr/>
              <p:nvPr/>
            </p:nvSpPr>
            <p:spPr>
              <a:xfrm rot="16200000">
                <a:off x="3149842" y="4275094"/>
                <a:ext cx="1584176" cy="10801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9" name="Flowchart: Delay 8"/>
              <p:cNvSpPr/>
              <p:nvPr/>
            </p:nvSpPr>
            <p:spPr>
              <a:xfrm rot="10800000">
                <a:off x="3106327" y="4212772"/>
                <a:ext cx="828092" cy="840849"/>
              </a:xfrm>
              <a:prstGeom prst="flowChartDelay">
                <a:avLst/>
              </a:prstGeom>
              <a:noFill/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297390" y="3297325"/>
              <a:ext cx="700408" cy="432291"/>
              <a:chOff x="5364088" y="3623219"/>
              <a:chExt cx="598924" cy="392084"/>
            </a:xfrm>
          </p:grpSpPr>
          <p:sp>
            <p:nvSpPr>
              <p:cNvPr id="11" name="Flowchart: Process 10"/>
              <p:cNvSpPr/>
              <p:nvPr/>
            </p:nvSpPr>
            <p:spPr>
              <a:xfrm>
                <a:off x="5364088" y="3789040"/>
                <a:ext cx="576064" cy="45719"/>
              </a:xfrm>
              <a:prstGeom prst="flowChartProcess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12" name="Flowchart: Process 11"/>
              <p:cNvSpPr/>
              <p:nvPr/>
            </p:nvSpPr>
            <p:spPr>
              <a:xfrm rot="16200000">
                <a:off x="5744110" y="3796400"/>
                <a:ext cx="392084" cy="45721"/>
              </a:xfrm>
              <a:prstGeom prst="flowChartProcess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6109335" y="2272999"/>
              <a:ext cx="2823366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sz="1600" dirty="0"/>
                <a:t>“</a:t>
              </a:r>
              <a:r>
                <a:rPr lang="en-GB" sz="1600" dirty="0" err="1"/>
                <a:t>Structural_Element</a:t>
              </a:r>
              <a:r>
                <a:rPr lang="en-GB" sz="1600" dirty="0"/>
                <a:t>”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7336" y="2981586"/>
              <a:ext cx="1427291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sz="1600" dirty="0"/>
                <a:t>“Bracket”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68444" y="3480150"/>
              <a:ext cx="1563916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sz="1600" dirty="0"/>
                <a:t>“Fastener”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22144" y="3998960"/>
              <a:ext cx="1391847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sz="1600" dirty="0"/>
                <a:t>“</a:t>
              </a:r>
              <a:r>
                <a:rPr lang="en-GB" sz="1600" dirty="0" err="1"/>
                <a:t>Pclamp</a:t>
              </a:r>
              <a:r>
                <a:rPr lang="en-GB" sz="1600" dirty="0"/>
                <a:t>”</a:t>
              </a:r>
            </a:p>
          </p:txBody>
        </p:sp>
        <p:cxnSp>
          <p:nvCxnSpPr>
            <p:cNvPr id="19" name="Straight Arrow Connector 18"/>
            <p:cNvCxnSpPr>
              <a:stCxn id="14" idx="1"/>
              <a:endCxn id="4" idx="3"/>
            </p:cNvCxnSpPr>
            <p:nvPr/>
          </p:nvCxnSpPr>
          <p:spPr>
            <a:xfrm flipH="1" flipV="1">
              <a:off x="5430910" y="2133245"/>
              <a:ext cx="678425" cy="3693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3873038" y="2864662"/>
              <a:ext cx="2393926" cy="2977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2" idx="2"/>
            </p:cNvCxnSpPr>
            <p:nvPr/>
          </p:nvCxnSpPr>
          <p:spPr>
            <a:xfrm flipH="1" flipV="1">
              <a:off x="3997800" y="3513471"/>
              <a:ext cx="2281722" cy="1407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3719535" y="4272935"/>
              <a:ext cx="2637677" cy="13323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1220442" y="1795828"/>
              <a:ext cx="3621002" cy="3422628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endParaRPr lang="en-GB" sz="12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60534" y="4744213"/>
              <a:ext cx="1642308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sz="1600" dirty="0">
                  <a:solidFill>
                    <a:srgbClr val="00B050"/>
                  </a:solidFill>
                </a:rPr>
                <a:t>“Assembly”</a:t>
              </a:r>
            </a:p>
          </p:txBody>
        </p:sp>
        <p:cxnSp>
          <p:nvCxnSpPr>
            <p:cNvPr id="45" name="Straight Arrow Connector 44"/>
            <p:cNvCxnSpPr>
              <a:stCxn id="44" idx="1"/>
              <a:endCxn id="28" idx="5"/>
            </p:cNvCxnSpPr>
            <p:nvPr/>
          </p:nvCxnSpPr>
          <p:spPr>
            <a:xfrm flipH="1" flipV="1">
              <a:off x="4311161" y="4717223"/>
              <a:ext cx="1349373" cy="256569"/>
            </a:xfrm>
            <a:prstGeom prst="straightConnector1">
              <a:avLst/>
            </a:prstGeom>
            <a:ln>
              <a:solidFill>
                <a:srgbClr val="00924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6036982" y="1864489"/>
            <a:ext cx="2890190" cy="4084791"/>
            <a:chOff x="7131922" y="1260351"/>
            <a:chExt cx="3379916" cy="4503672"/>
          </a:xfrm>
        </p:grpSpPr>
        <p:sp>
          <p:nvSpPr>
            <p:cNvPr id="35" name="Rectangle 34"/>
            <p:cNvSpPr/>
            <p:nvPr/>
          </p:nvSpPr>
          <p:spPr>
            <a:xfrm>
              <a:off x="7131922" y="2971568"/>
              <a:ext cx="1018631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Physical component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742402" y="3768615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Clamp</a:t>
              </a:r>
            </a:p>
          </p:txBody>
        </p:sp>
        <p:cxnSp>
          <p:nvCxnSpPr>
            <p:cNvPr id="38" name="Straight Arrow Connector 37"/>
            <p:cNvCxnSpPr>
              <a:stCxn id="36" idx="0"/>
              <a:endCxn id="35" idx="2"/>
            </p:cNvCxnSpPr>
            <p:nvPr/>
          </p:nvCxnSpPr>
          <p:spPr>
            <a:xfrm flipH="1" flipV="1">
              <a:off x="7641238" y="3447921"/>
              <a:ext cx="595501" cy="32069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7742402" y="4518848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P-Clamp</a:t>
              </a:r>
            </a:p>
          </p:txBody>
        </p:sp>
        <p:cxnSp>
          <p:nvCxnSpPr>
            <p:cNvPr id="40" name="Straight Arrow Connector 39"/>
            <p:cNvCxnSpPr>
              <a:stCxn id="39" idx="0"/>
            </p:cNvCxnSpPr>
            <p:nvPr/>
          </p:nvCxnSpPr>
          <p:spPr>
            <a:xfrm flipH="1" flipV="1">
              <a:off x="8231852" y="4225608"/>
              <a:ext cx="4887" cy="29324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7742402" y="5287670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P-Clamp NSA5516</a:t>
              </a:r>
            </a:p>
          </p:txBody>
        </p:sp>
        <p:cxnSp>
          <p:nvCxnSpPr>
            <p:cNvPr id="42" name="Straight Arrow Connector 41"/>
            <p:cNvCxnSpPr>
              <a:stCxn id="41" idx="0"/>
            </p:cNvCxnSpPr>
            <p:nvPr/>
          </p:nvCxnSpPr>
          <p:spPr>
            <a:xfrm flipH="1" flipV="1">
              <a:off x="8231853" y="4987633"/>
              <a:ext cx="4886" cy="30003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8307558" y="2962220"/>
              <a:ext cx="1049495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Attachment device</a:t>
              </a:r>
            </a:p>
          </p:txBody>
        </p:sp>
        <p:cxnSp>
          <p:nvCxnSpPr>
            <p:cNvPr id="46" name="Straight Arrow Connector 45"/>
            <p:cNvCxnSpPr>
              <a:stCxn id="36" idx="0"/>
              <a:endCxn id="43" idx="2"/>
            </p:cNvCxnSpPr>
            <p:nvPr/>
          </p:nvCxnSpPr>
          <p:spPr>
            <a:xfrm flipV="1">
              <a:off x="8236739" y="3438573"/>
              <a:ext cx="595568" cy="33004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7714744" y="1836415"/>
              <a:ext cx="1039105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cxnSp>
          <p:nvCxnSpPr>
            <p:cNvPr id="48" name="Straight Arrow Connector 47"/>
            <p:cNvCxnSpPr>
              <a:stCxn id="43" idx="0"/>
              <a:endCxn id="47" idx="2"/>
            </p:cNvCxnSpPr>
            <p:nvPr/>
          </p:nvCxnSpPr>
          <p:spPr>
            <a:xfrm flipH="1" flipV="1">
              <a:off x="8234296" y="2312768"/>
              <a:ext cx="598011" cy="64945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5" idx="0"/>
              <a:endCxn id="47" idx="2"/>
            </p:cNvCxnSpPr>
            <p:nvPr/>
          </p:nvCxnSpPr>
          <p:spPr>
            <a:xfrm flipV="1">
              <a:off x="7641238" y="2312768"/>
              <a:ext cx="593058" cy="6588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9523164" y="1827509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Assembly</a:t>
              </a:r>
            </a:p>
          </p:txBody>
        </p:sp>
        <p:cxnSp>
          <p:nvCxnSpPr>
            <p:cNvPr id="59" name="Curved Connector 58"/>
            <p:cNvCxnSpPr>
              <a:stCxn id="47" idx="0"/>
              <a:endCxn id="57" idx="0"/>
            </p:cNvCxnSpPr>
            <p:nvPr/>
          </p:nvCxnSpPr>
          <p:spPr bwMode="auto">
            <a:xfrm rot="5400000" flipH="1" flipV="1">
              <a:off x="9121445" y="940360"/>
              <a:ext cx="8906" cy="1783205"/>
            </a:xfrm>
            <a:prstGeom prst="curvedConnector3">
              <a:avLst>
                <a:gd name="adj1" fmla="val 2929908"/>
              </a:avLst>
            </a:prstGeom>
            <a:solidFill>
              <a:schemeClr val="bg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TextBox 61"/>
            <p:cNvSpPr txBox="1"/>
            <p:nvPr/>
          </p:nvSpPr>
          <p:spPr>
            <a:xfrm>
              <a:off x="8703829" y="1260351"/>
              <a:ext cx="1301363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050" dirty="0" err="1" smtClean="0"/>
                <a:t>ObjectProperties</a:t>
              </a:r>
              <a:endParaRPr lang="en-GB" sz="105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245850" y="2484487"/>
              <a:ext cx="915192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050" dirty="0" err="1"/>
                <a:t>subClassOf</a:t>
              </a:r>
              <a:endParaRPr lang="en-GB" sz="105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818367" y="3975618"/>
              <a:ext cx="843955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050" dirty="0" err="1" smtClean="0"/>
                <a:t>Rdfs:label</a:t>
              </a:r>
              <a:endParaRPr lang="en-GB" sz="105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818367" y="4213794"/>
              <a:ext cx="1147645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050" dirty="0" err="1" smtClean="0"/>
                <a:t>Skos:prefLabel</a:t>
              </a:r>
              <a:endParaRPr lang="en-GB" sz="105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08056" y="3693884"/>
              <a:ext cx="1597554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050" dirty="0" err="1" smtClean="0"/>
                <a:t>AnnotationProperties</a:t>
              </a:r>
              <a:endParaRPr lang="en-GB" sz="1050" dirty="0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6957183" y="322"/>
            <a:ext cx="218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fr-FR" sz="5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DRAFT</a:t>
            </a:r>
            <a:endParaRPr lang="fr-FR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71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Component classes taxonomy</a:t>
            </a: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508081" y="2075309"/>
            <a:ext cx="5287083" cy="877234"/>
            <a:chOff x="508431" y="5004767"/>
            <a:chExt cx="6182949" cy="967191"/>
          </a:xfrm>
        </p:grpSpPr>
        <p:sp>
          <p:nvSpPr>
            <p:cNvPr id="26" name="TextBox 25"/>
            <p:cNvSpPr txBox="1"/>
            <p:nvPr/>
          </p:nvSpPr>
          <p:spPr>
            <a:xfrm>
              <a:off x="1230212" y="5004767"/>
              <a:ext cx="5461168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dirty="0" smtClean="0">
                  <a:solidFill>
                    <a:srgbClr val="0070C0"/>
                  </a:solidFill>
                </a:rPr>
                <a:t>“P-clamp    NSA5516    can be fixed on X with Y”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29" name="Line Callout 2 (Accent Bar) 28"/>
            <p:cNvSpPr/>
            <p:nvPr/>
          </p:nvSpPr>
          <p:spPr>
            <a:xfrm>
              <a:off x="1448864" y="5401889"/>
              <a:ext cx="948976" cy="142679"/>
            </a:xfrm>
            <a:prstGeom prst="accentCallout2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8431" y="5550428"/>
              <a:ext cx="2670755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dirty="0" smtClean="0"/>
                <a:t>“Physical component”</a:t>
              </a:r>
              <a:endParaRPr lang="en-GB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104638" y="5550428"/>
              <a:ext cx="2570200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dirty="0" smtClean="0"/>
                <a:t>“Standard reference”</a:t>
              </a:r>
              <a:endParaRPr lang="en-GB" dirty="0"/>
            </a:p>
          </p:txBody>
        </p:sp>
        <p:sp>
          <p:nvSpPr>
            <p:cNvPr id="32" name="Line Callout 2 (Accent Bar) 31"/>
            <p:cNvSpPr/>
            <p:nvPr/>
          </p:nvSpPr>
          <p:spPr>
            <a:xfrm>
              <a:off x="2638086" y="5420357"/>
              <a:ext cx="854476" cy="124211"/>
            </a:xfrm>
            <a:prstGeom prst="accentCallout2">
              <a:avLst>
                <a:gd name="adj1" fmla="val 94412"/>
                <a:gd name="adj2" fmla="val 85406"/>
                <a:gd name="adj3" fmla="val 94413"/>
                <a:gd name="adj4" fmla="val 125309"/>
                <a:gd name="adj5" fmla="val 229434"/>
                <a:gd name="adj6" fmla="val 150985"/>
              </a:avLst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23529" y="3933056"/>
            <a:ext cx="6408711" cy="892536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>
            <a:defPPr>
              <a:defRPr lang="nl-NL"/>
            </a:defPPr>
            <a:lvl2pPr marL="441325" lvl="1" indent="-27305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en-GB" dirty="0"/>
              <a:t>NLP </a:t>
            </a:r>
            <a:r>
              <a:rPr lang="en-GB" sz="2000" dirty="0">
                <a:solidFill>
                  <a:srgbClr val="0070C0"/>
                </a:solidFill>
              </a:rPr>
              <a:t>Parsing</a:t>
            </a:r>
            <a:r>
              <a:rPr lang="en-GB" sz="2000" dirty="0"/>
              <a:t> </a:t>
            </a:r>
            <a:r>
              <a:rPr lang="en-GB" sz="2000" dirty="0" smtClean="0"/>
              <a:t> </a:t>
            </a:r>
            <a:r>
              <a:rPr lang="en-GB" dirty="0" smtClean="0"/>
              <a:t>uses this taxonomy. </a:t>
            </a:r>
            <a:r>
              <a:rPr lang="en-GB" sz="1600" dirty="0" smtClean="0"/>
              <a:t>Labels + assumptions such as  a physical component may be referred to using its name or its reference or both concatenated</a:t>
            </a:r>
            <a:endParaRPr lang="en-GB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23529" y="4870917"/>
            <a:ext cx="8208912" cy="677092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marL="441325" lvl="1" indent="-27305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rule: a rule applying to a component type (Attachment device) applies to its subtypes (P-clamp)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23529" y="5560220"/>
            <a:ext cx="8208912" cy="677092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marL="441325" lvl="1" indent="-27305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GB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display : when searching rules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applying to a component type (P-Camp)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retrieve and display rules applying to super-types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165785"/>
            <a:ext cx="2491341" cy="3531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957183" y="322"/>
            <a:ext cx="218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fr-FR" sz="5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DRAFT</a:t>
            </a:r>
            <a:endParaRPr lang="fr-FR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591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SPARQL queries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354" y="2609123"/>
            <a:ext cx="6726130" cy="391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352472" cy="5040000"/>
          </a:xfrm>
        </p:spPr>
        <p:txBody>
          <a:bodyPr/>
          <a:lstStyle/>
          <a:p>
            <a:pPr marL="360362" lvl="1" indent="0">
              <a:buNone/>
            </a:pPr>
            <a:endParaRPr lang="en-US" sz="600" dirty="0" smtClean="0"/>
          </a:p>
          <a:p>
            <a:pPr marL="360362" lvl="1" indent="0">
              <a:buNone/>
            </a:pPr>
            <a:r>
              <a:rPr lang="en-US" dirty="0" smtClean="0"/>
              <a:t>Status : model based queries specification</a:t>
            </a:r>
          </a:p>
          <a:p>
            <a:pPr lvl="2"/>
            <a:r>
              <a:rPr lang="en-GB" dirty="0"/>
              <a:t>Preliminary study with </a:t>
            </a:r>
            <a:r>
              <a:rPr lang="en-GB" dirty="0" err="1"/>
              <a:t>Loria</a:t>
            </a:r>
            <a:r>
              <a:rPr lang="en-GB" dirty="0"/>
              <a:t> (Text to RDF)</a:t>
            </a:r>
          </a:p>
          <a:p>
            <a:pPr lvl="2"/>
            <a:r>
              <a:rPr lang="en-US" dirty="0"/>
              <a:t>1 internship on </a:t>
            </a:r>
            <a:r>
              <a:rPr lang="en-US" dirty="0" err="1"/>
              <a:t>RDFizer</a:t>
            </a:r>
            <a:r>
              <a:rPr lang="en-US" dirty="0"/>
              <a:t> and Query </a:t>
            </a:r>
            <a:r>
              <a:rPr lang="en-US" dirty="0" smtClean="0"/>
              <a:t>management</a:t>
            </a:r>
            <a:endParaRPr lang="en-GB" dirty="0"/>
          </a:p>
          <a:p>
            <a:pPr marL="625475" lvl="2" indent="0">
              <a:buNone/>
            </a:pP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6957183" y="322"/>
            <a:ext cx="218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fr-FR" sz="5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DRAFT</a:t>
            </a:r>
            <a:endParaRPr lang="fr-FR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257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dirty="0" smtClean="0"/>
              <a:t>Thank you for your attention!</a:t>
            </a:r>
            <a:br>
              <a:rPr lang="en-US" dirty="0" smtClean="0"/>
            </a:br>
            <a:r>
              <a:rPr lang="en-US" dirty="0" smtClean="0"/>
              <a:t>Any question 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6957183" y="322"/>
            <a:ext cx="218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fr-FR" sz="5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DRAFT</a:t>
            </a:r>
            <a:endParaRPr lang="fr-FR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679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7BC5A0-E964-415D-AAEB-6461FAEAF8E1}">
  <ds:schemaRefs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94ccb06-a9bd-44be-8233-5ea8b0721088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0</TotalTime>
  <Words>229</Words>
  <Application>Microsoft Office PowerPoint</Application>
  <PresentationFormat>Affichage à l'écran (4:3)</PresentationFormat>
  <Paragraphs>45</Paragraphs>
  <Slides>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ITEA 3 PowerPoint template_small</vt:lpstr>
      <vt:lpstr>UC-FR-03 Synchronization of regulation documentation with a design rule repository</vt:lpstr>
      <vt:lpstr>Component classes taxonomy</vt:lpstr>
      <vt:lpstr>Component classes taxonomy</vt:lpstr>
      <vt:lpstr>SPARQL queries </vt:lpstr>
      <vt:lpstr>Thank you for your attention! Any question 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Monceaux, Anne</cp:lastModifiedBy>
  <cp:revision>388</cp:revision>
  <dcterms:created xsi:type="dcterms:W3CDTF">2014-11-11T13:03:42Z</dcterms:created>
  <dcterms:modified xsi:type="dcterms:W3CDTF">2016-11-04T10:55:17Z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